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405" r:id="rId4"/>
    <p:sldId id="408" r:id="rId5"/>
    <p:sldId id="404" r:id="rId6"/>
    <p:sldId id="401" r:id="rId7"/>
    <p:sldId id="398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4" clrIdx="0">
    <p:extLst/>
  </p:cmAuthor>
  <p:cmAuthor id="2" name="Rosaria" initials="R" lastIdx="3" clrIdx="1">
    <p:extLst/>
  </p:cmAuthor>
  <p:cmAuthor id="3" name="Francesco Oliverio" initials="FO" lastIdx="8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4B8"/>
    <a:srgbClr val="28DCE0"/>
    <a:srgbClr val="98EEF0"/>
    <a:srgbClr val="B1600F"/>
    <a:srgbClr val="6CD464"/>
    <a:srgbClr val="8497DE"/>
    <a:srgbClr val="DDFBDE"/>
    <a:srgbClr val="00CC00"/>
    <a:srgbClr val="33CC33"/>
    <a:srgbClr val="D2F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0466" autoAdjust="0"/>
  </p:normalViewPr>
  <p:slideViewPr>
    <p:cSldViewPr>
      <p:cViewPr varScale="1">
        <p:scale>
          <a:sx n="68" d="100"/>
          <a:sy n="68" d="100"/>
        </p:scale>
        <p:origin x="9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francesco.oliverio\Desktop\GIUGNO\CDS%20LUGLIO%202018\Copy%20of%20Grafico%20slid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francesco.oliverio\Desktop\GIUGNO\CDS%20LUGLIO%202018\Copy%20of%20Grafico%20slid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francesco.oliverio\Desktop\GIUGNO\CDS%20LUGLIO%202018\Copy%20of%20Tabella_generale_attuazione_25_06_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0925350802001"/>
          <c:y val="3.2560484732465624E-2"/>
          <c:w val="0.83296427817908103"/>
          <c:h val="0.814829121550596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CdS Febbraio 2018</c:v>
                </c:pt>
              </c:strCache>
            </c:strRef>
          </c:tx>
          <c:spPr>
            <a:solidFill>
              <a:srgbClr val="8497D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946550194988024E-3"/>
                  <c:y val="2.71337372770536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F3-614D-B39F-559845235F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Sheet1!$J$2:$J$5</c:f>
              <c:strCache>
                <c:ptCount val="4"/>
                <c:pt idx="0">
                  <c:v>Procedure attivate e in corso di attivazione</c:v>
                </c:pt>
                <c:pt idx="1">
                  <c:v>Costo dei progetti ammessi</c:v>
                </c:pt>
                <c:pt idx="2">
                  <c:v>Impegni</c:v>
                </c:pt>
                <c:pt idx="3">
                  <c:v>Pagamenti</c:v>
                </c:pt>
              </c:strCache>
            </c:strRef>
          </c:cat>
          <c:val>
            <c:numRef>
              <c:f>Sheet1!$K$2:$K$5</c:f>
              <c:numCache>
                <c:formatCode>_("€"* #,##0.00_);_("€"* \(#,##0.00\);_("€"* "-"??_);_(@_)</c:formatCode>
                <c:ptCount val="4"/>
                <c:pt idx="0">
                  <c:v>1543581875</c:v>
                </c:pt>
                <c:pt idx="1">
                  <c:v>970573403</c:v>
                </c:pt>
                <c:pt idx="2">
                  <c:v>590797508</c:v>
                </c:pt>
                <c:pt idx="3">
                  <c:v>135537755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F3-614D-B39F-559845235F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8161792"/>
        <c:axId val="81019648"/>
      </c:barChart>
      <c:catAx>
        <c:axId val="7816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019648"/>
        <c:crosses val="autoZero"/>
        <c:auto val="1"/>
        <c:lblAlgn val="ctr"/>
        <c:lblOffset val="100"/>
        <c:noMultiLvlLbl val="0"/>
      </c:catAx>
      <c:valAx>
        <c:axId val="81019648"/>
        <c:scaling>
          <c:orientation val="minMax"/>
          <c:max val="2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8161792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it-IT" dirty="0"/>
                    <a:t>Milioni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70925350802001"/>
          <c:y val="3.2560484732465624E-2"/>
          <c:w val="0.83296427817908103"/>
          <c:h val="0.814829121550596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CdS Febbraio 2018</c:v>
                </c:pt>
              </c:strCache>
            </c:strRef>
          </c:tx>
          <c:spPr>
            <a:solidFill>
              <a:srgbClr val="8497D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946550194988024E-3"/>
                  <c:y val="2.713373727705369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3A-5742-886F-E8DD2A810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Sheet1!$J$2:$J$5</c:f>
              <c:strCache>
                <c:ptCount val="4"/>
                <c:pt idx="0">
                  <c:v>Procedure attivate e in corso di attivazione</c:v>
                </c:pt>
                <c:pt idx="1">
                  <c:v>Costo dei progetti ammessi</c:v>
                </c:pt>
                <c:pt idx="2">
                  <c:v>Impegni</c:v>
                </c:pt>
                <c:pt idx="3">
                  <c:v>Pagamenti</c:v>
                </c:pt>
              </c:strCache>
            </c:strRef>
          </c:cat>
          <c:val>
            <c:numRef>
              <c:f>Sheet1!$K$2:$K$5</c:f>
              <c:numCache>
                <c:formatCode>_("€"* #,##0.00_);_("€"* \(#,##0.00\);_("€"* "-"??_);_(@_)</c:formatCode>
                <c:ptCount val="4"/>
                <c:pt idx="0">
                  <c:v>1543581875</c:v>
                </c:pt>
                <c:pt idx="1">
                  <c:v>970573403</c:v>
                </c:pt>
                <c:pt idx="2">
                  <c:v>590797508</c:v>
                </c:pt>
                <c:pt idx="3">
                  <c:v>135537755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3A-5742-886F-E8DD2A81024E}"/>
            </c:ext>
          </c:extLst>
        </c:ser>
        <c:ser>
          <c:idx val="1"/>
          <c:order val="1"/>
          <c:tx>
            <c:strRef>
              <c:f>Sheet1!$L$1</c:f>
              <c:strCache>
                <c:ptCount val="1"/>
                <c:pt idx="0">
                  <c:v>Δ CdS Luglio 2018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Sheet1!$J$2:$J$5</c:f>
              <c:strCache>
                <c:ptCount val="4"/>
                <c:pt idx="0">
                  <c:v>Procedure attivate e in corso di attivazione</c:v>
                </c:pt>
                <c:pt idx="1">
                  <c:v>Costo dei progetti ammessi</c:v>
                </c:pt>
                <c:pt idx="2">
                  <c:v>Impegni</c:v>
                </c:pt>
                <c:pt idx="3">
                  <c:v>Pagamenti</c:v>
                </c:pt>
              </c:strCache>
            </c:strRef>
          </c:cat>
          <c:val>
            <c:numRef>
              <c:f>Sheet1!$L$2:$L$5</c:f>
              <c:numCache>
                <c:formatCode>_("€"* #,##0.00_);_("€"* \(#,##0.00\);_("€"* "-"??_);_(@_)</c:formatCode>
                <c:ptCount val="4"/>
                <c:pt idx="0">
                  <c:v>432887308.62000012</c:v>
                </c:pt>
                <c:pt idx="1">
                  <c:v>125710318</c:v>
                </c:pt>
                <c:pt idx="2">
                  <c:v>200979748.32000005</c:v>
                </c:pt>
                <c:pt idx="3">
                  <c:v>82477301.349999994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A-5742-886F-E8DD2A8102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1219968"/>
        <c:axId val="81221504"/>
      </c:barChart>
      <c:catAx>
        <c:axId val="812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221504"/>
        <c:crosses val="autoZero"/>
        <c:auto val="1"/>
        <c:lblAlgn val="ctr"/>
        <c:lblOffset val="100"/>
        <c:noMultiLvlLbl val="0"/>
      </c:catAx>
      <c:valAx>
        <c:axId val="81221504"/>
        <c:scaling>
          <c:orientation val="minMax"/>
          <c:max val="2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219968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it-IT" dirty="0"/>
                    <a:t>Milioni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42096323631706"/>
          <c:y val="0.24187022149054146"/>
          <c:w val="0.37173565197428832"/>
          <c:h val="0.63345093894105664"/>
        </c:manualLayout>
      </c:layout>
      <c:pieChart>
        <c:varyColors val="1"/>
        <c:ser>
          <c:idx val="0"/>
          <c:order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'Attuazione (2)'!$V$19:$X$19</c:f>
              <c:strCache>
                <c:ptCount val="3"/>
                <c:pt idx="0">
                  <c:v>Proceudure attivate e in corso di attivazione</c:v>
                </c:pt>
                <c:pt idx="1">
                  <c:v>Procedure da attivare</c:v>
                </c:pt>
                <c:pt idx="2">
                  <c:v>SUS</c:v>
                </c:pt>
              </c:strCache>
            </c:strRef>
          </c:cat>
          <c:val>
            <c:numRef>
              <c:f>'Attuazione (2)'!$V$20:$X$20</c:f>
            </c:numRef>
          </c:val>
          <c:extLst>
            <c:ext xmlns:c16="http://schemas.microsoft.com/office/drawing/2014/chart" uri="{C3380CC4-5D6E-409C-BE32-E72D297353CC}">
              <c16:uniqueId val="{00000000-D63C-344B-8A6A-44C8995D40CE}"/>
            </c:ext>
          </c:extLst>
        </c:ser>
        <c:ser>
          <c:idx val="1"/>
          <c:order val="1"/>
          <c:explosion val="3"/>
          <c:dPt>
            <c:idx val="0"/>
            <c:bubble3D val="0"/>
            <c:spPr>
              <a:solidFill>
                <a:srgbClr val="8497D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63C-344B-8A6A-44C8995D40CE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63C-344B-8A6A-44C8995D40CE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63C-344B-8A6A-44C8995D40CE}"/>
              </c:ext>
            </c:extLst>
          </c:dPt>
          <c:dLbls>
            <c:dLbl>
              <c:idx val="0"/>
              <c:layout>
                <c:manualLayout>
                  <c:x val="6.9772903110865564E-2"/>
                  <c:y val="-3.30992263485875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baseline="0" dirty="0"/>
                      <a:t>Procedure attivate e in corso di attivazione</a:t>
                    </a:r>
                  </a:p>
                  <a:p>
                    <a:pPr>
                      <a:defRPr sz="1200" b="1"/>
                    </a:pPr>
                    <a:r>
                      <a:rPr lang="en-US" sz="1200" baseline="0" dirty="0"/>
                      <a:t>€1.976.469.183</a:t>
                    </a:r>
                  </a:p>
                  <a:p>
                    <a:pPr>
                      <a:defRPr sz="1200" b="1"/>
                    </a:pPr>
                    <a:r>
                      <a:rPr lang="en-US" sz="1200" baseline="0" dirty="0"/>
                      <a:t>83%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314252870802144"/>
                      <c:h val="0.272268359071214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3C-344B-8A6A-44C8995D40CE}"/>
                </c:ext>
              </c:extLst>
            </c:dLbl>
            <c:dLbl>
              <c:idx val="1"/>
              <c:layout>
                <c:manualLayout>
                  <c:x val="-4.0817263544536297E-2"/>
                  <c:y val="-6.1883962210826475E-3"/>
                </c:manualLayout>
              </c:layout>
              <c:tx>
                <c:rich>
                  <a:bodyPr/>
                  <a:lstStyle/>
                  <a:p>
                    <a:r>
                      <a:rPr lang="en-US" b="0" baseline="0" dirty="0"/>
                      <a:t>Procedure da attivare</a:t>
                    </a:r>
                  </a:p>
                  <a:p>
                    <a:r>
                      <a:rPr lang="en-US" baseline="0" dirty="0"/>
                      <a:t>€211.294.243</a:t>
                    </a:r>
                  </a:p>
                  <a:p>
                    <a:r>
                      <a:rPr lang="en-US" baseline="0" dirty="0"/>
                      <a:t>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99196510560147"/>
                      <c:h val="0.19044519310061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3C-344B-8A6A-44C8995D40CE}"/>
                </c:ext>
              </c:extLst>
            </c:dLbl>
            <c:dLbl>
              <c:idx val="2"/>
              <c:layout>
                <c:manualLayout>
                  <c:x val="0.33779167179622682"/>
                  <c:y val="-3.4317525325468889E-2"/>
                </c:manualLayout>
              </c:layout>
              <c:tx>
                <c:rich>
                  <a:bodyPr/>
                  <a:lstStyle/>
                  <a:p>
                    <a:r>
                      <a:rPr lang="en-US" b="0" baseline="0" dirty="0"/>
                      <a:t>Strategia di Sviluppo Urbano</a:t>
                    </a:r>
                  </a:p>
                  <a:p>
                    <a:r>
                      <a:rPr lang="en-US" baseline="0" dirty="0"/>
                      <a:t>€191.193.415</a:t>
                    </a:r>
                  </a:p>
                  <a:p>
                    <a:r>
                      <a:rPr lang="en-US" baseline="0" dirty="0"/>
                      <a:t>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72385050309722"/>
                      <c:h val="0.20487285924459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63C-344B-8A6A-44C8995D40CE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'Attuazione (2)'!$V$19:$X$19</c:f>
              <c:strCache>
                <c:ptCount val="3"/>
                <c:pt idx="0">
                  <c:v>Proceudure attivate e in corso di attivazione</c:v>
                </c:pt>
                <c:pt idx="1">
                  <c:v>Procedure da attivare</c:v>
                </c:pt>
                <c:pt idx="2">
                  <c:v>SUS</c:v>
                </c:pt>
              </c:strCache>
            </c:strRef>
          </c:cat>
          <c:val>
            <c:numRef>
              <c:f>'Attuazione (2)'!$V$21:$X$21</c:f>
              <c:numCache>
                <c:formatCode>_("€"* #,##0.00_);_("€"* \(#,##0.00\);_("€"* "-"??_);_(@_)</c:formatCode>
                <c:ptCount val="3"/>
                <c:pt idx="0">
                  <c:v>1976469183.6199999</c:v>
                </c:pt>
                <c:pt idx="1">
                  <c:v>211294243.25699985</c:v>
                </c:pt>
                <c:pt idx="2">
                  <c:v>191193415.12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3C-344B-8A6A-44C8995D4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10/07/18</a:t>
            </a:fld>
            <a:endParaRPr lang="en-US" altLang="it-IT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74707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64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385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430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62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83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51303"/>
            <a:ext cx="7886700" cy="3811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861" y="1252602"/>
            <a:ext cx="7886700" cy="7762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10/07/18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5554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216456" y="609329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5559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5559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488064" y="667823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838522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2771800" y="667823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5703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10/07/18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latin typeface="Calibri" pitchFamily="34" charset="0"/>
            </a:endParaRPr>
          </a:p>
        </p:txBody>
      </p:sp>
      <p:grpSp>
        <p:nvGrpSpPr>
          <p:cNvPr id="15" name="Gruppo 9"/>
          <p:cNvGrpSpPr/>
          <p:nvPr userDrawn="1"/>
        </p:nvGrpSpPr>
        <p:grpSpPr>
          <a:xfrm>
            <a:off x="0" y="-8731"/>
            <a:ext cx="9144000" cy="1133475"/>
            <a:chOff x="0" y="-12700"/>
            <a:chExt cx="12217399" cy="1133475"/>
          </a:xfrm>
        </p:grpSpPr>
        <p:pic>
          <p:nvPicPr>
            <p:cNvPr id="16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483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5"/>
          <p:cNvSpPr/>
          <p:nvPr userDrawn="1"/>
        </p:nvSpPr>
        <p:spPr>
          <a:xfrm>
            <a:off x="216456" y="6075066"/>
            <a:ext cx="8712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237360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0632" y="623736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1"/>
          <p:cNvSpPr txBox="1"/>
          <p:nvPr userDrawn="1"/>
        </p:nvSpPr>
        <p:spPr>
          <a:xfrm>
            <a:off x="488064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</a:p>
        </p:txBody>
      </p:sp>
      <p:sp>
        <p:nvSpPr>
          <p:cNvPr id="23" name="TextBox 19"/>
          <p:cNvSpPr txBox="1"/>
          <p:nvPr userDrawn="1"/>
        </p:nvSpPr>
        <p:spPr>
          <a:xfrm>
            <a:off x="4838522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</a:p>
        </p:txBody>
      </p:sp>
      <p:sp>
        <p:nvSpPr>
          <p:cNvPr id="24" name="TextBox 20"/>
          <p:cNvSpPr txBox="1"/>
          <p:nvPr userDrawn="1"/>
        </p:nvSpPr>
        <p:spPr>
          <a:xfrm>
            <a:off x="2771800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Picture 2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11" y="6238800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498600" y="2348880"/>
            <a:ext cx="61468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POR FESR/FSE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2014/2020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STATO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3600" dirty="0">
                <a:solidFill>
                  <a:srgbClr val="00336B"/>
                </a:solidFill>
                <a:latin typeface="Proxima Nova Rg" pitchFamily="50" charset="0"/>
              </a:rPr>
              <a:t>DI ATTUAZIONE</a:t>
            </a: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7970695"/>
              </p:ext>
            </p:extLst>
          </p:nvPr>
        </p:nvGraphicFramePr>
        <p:xfrm>
          <a:off x="323528" y="1268760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3352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spc="-80" dirty="0">
                <a:solidFill>
                  <a:schemeClr val="bg1"/>
                </a:solidFill>
              </a:rPr>
              <a:t>Dove eravamo – l’avanzamento del POR al </a:t>
            </a:r>
            <a:r>
              <a:rPr lang="it-IT" sz="2000" b="1" spc="-80" dirty="0" err="1">
                <a:solidFill>
                  <a:schemeClr val="bg1"/>
                </a:solidFill>
              </a:rPr>
              <a:t>CdS</a:t>
            </a:r>
            <a:r>
              <a:rPr lang="it-IT" sz="2000" b="1" spc="-80" dirty="0">
                <a:solidFill>
                  <a:schemeClr val="bg1"/>
                </a:solidFill>
              </a:rPr>
              <a:t> di febbraio 2018</a:t>
            </a:r>
          </a:p>
        </p:txBody>
      </p:sp>
    </p:spTree>
    <p:extLst>
      <p:ext uri="{BB962C8B-B14F-4D97-AF65-F5344CB8AC3E}">
        <p14:creationId xmlns:p14="http://schemas.microsoft.com/office/powerpoint/2010/main" val="390237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352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spc="-80" dirty="0">
                <a:solidFill>
                  <a:schemeClr val="bg1"/>
                </a:solidFill>
              </a:rPr>
              <a:t>Dove siamo – l’avanzamento del POR ad oggi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784676"/>
              </p:ext>
            </p:extLst>
          </p:nvPr>
        </p:nvGraphicFramePr>
        <p:xfrm>
          <a:off x="323528" y="1268760"/>
          <a:ext cx="849694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2843808" y="1535112"/>
            <a:ext cx="1003187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+ 28,04%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300192" y="3781505"/>
            <a:ext cx="1152128" cy="2160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+ 34,02%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463620" y="3092074"/>
            <a:ext cx="1224136" cy="2797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+ 12,95%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979712" y="1196752"/>
            <a:ext cx="1138335" cy="2520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/>
              <a:t>€ 1.976,46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5508104" y="3488888"/>
            <a:ext cx="1138335" cy="2520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/>
              <a:t>€ 791,77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7250089" y="4571472"/>
            <a:ext cx="1138335" cy="2520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/>
              <a:t>€ 218,01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07904" y="2843644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100" b="1" dirty="0"/>
              <a:t>€ 1.096,28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8028384" y="4823499"/>
            <a:ext cx="1224136" cy="2797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rgbClr val="FF0000"/>
                </a:solidFill>
              </a:rPr>
              <a:t>+ 60,85%</a:t>
            </a:r>
          </a:p>
        </p:txBody>
      </p:sp>
    </p:spTree>
    <p:extLst>
      <p:ext uri="{BB962C8B-B14F-4D97-AF65-F5344CB8AC3E}">
        <p14:creationId xmlns:p14="http://schemas.microsoft.com/office/powerpoint/2010/main" val="416030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55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spc="-80" dirty="0">
                <a:solidFill>
                  <a:schemeClr val="bg1"/>
                </a:solidFill>
              </a:rPr>
              <a:t>L’avanzamento in dettaglio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323148" y="1474912"/>
            <a:ext cx="873968" cy="8739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960" y="1474080"/>
            <a:ext cx="874800" cy="87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780" y="1474080"/>
            <a:ext cx="874800" cy="874800"/>
          </a:xfrm>
          <a:prstGeom prst="rect">
            <a:avLst/>
          </a:prstGeom>
        </p:spPr>
      </p:pic>
      <p:sp>
        <p:nvSpPr>
          <p:cNvPr id="15" name="TextBox 1"/>
          <p:cNvSpPr txBox="1"/>
          <p:nvPr/>
        </p:nvSpPr>
        <p:spPr>
          <a:xfrm>
            <a:off x="176048" y="939139"/>
            <a:ext cx="2376264" cy="46805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Procedure attivate  e in corso di attivazione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119752" y="2438177"/>
            <a:ext cx="2262128" cy="304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432,89 M€ </a:t>
            </a:r>
            <a:r>
              <a:rPr lang="it-IT" b="1" dirty="0">
                <a:solidFill>
                  <a:srgbClr val="FF0000"/>
                </a:solidFill>
              </a:rPr>
              <a:t>(+28,4%)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2424008" y="1034451"/>
            <a:ext cx="2147992" cy="2445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Costo progetti ammessi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686136" y="2467234"/>
            <a:ext cx="2262128" cy="304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200,98 M€ </a:t>
            </a:r>
            <a:r>
              <a:rPr lang="it-IT" b="1" dirty="0">
                <a:solidFill>
                  <a:srgbClr val="FF0000"/>
                </a:solidFill>
              </a:rPr>
              <a:t>(+34,02%)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6869364" y="1039710"/>
            <a:ext cx="2147992" cy="2340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Pagamenti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6918384" y="2476251"/>
            <a:ext cx="2262128" cy="304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82,4 M€ </a:t>
            </a:r>
            <a:r>
              <a:rPr lang="it-IT" b="1" dirty="0">
                <a:solidFill>
                  <a:srgbClr val="FF0000"/>
                </a:solidFill>
              </a:rPr>
              <a:t>(+60,85%)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4686136" y="1020175"/>
            <a:ext cx="2147992" cy="2445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Impegni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2309872" y="2438176"/>
            <a:ext cx="2262128" cy="304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b="1" dirty="0">
                <a:solidFill>
                  <a:schemeClr val="accent6"/>
                </a:solidFill>
              </a:rPr>
              <a:t>1.096,28 M€ </a:t>
            </a:r>
            <a:r>
              <a:rPr lang="it-IT" b="1" dirty="0">
                <a:solidFill>
                  <a:srgbClr val="FF0000"/>
                </a:solidFill>
              </a:rPr>
              <a:t>(+12,95%)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0604" y="1473887"/>
            <a:ext cx="874800" cy="874800"/>
          </a:xfrm>
          <a:prstGeom prst="rect">
            <a:avLst/>
          </a:prstGeom>
        </p:spPr>
      </p:pic>
      <p:grpSp>
        <p:nvGrpSpPr>
          <p:cNvPr id="101" name="Group 100"/>
          <p:cNvGrpSpPr/>
          <p:nvPr/>
        </p:nvGrpSpPr>
        <p:grpSpPr>
          <a:xfrm>
            <a:off x="179512" y="2852936"/>
            <a:ext cx="9404298" cy="3236799"/>
            <a:chOff x="179512" y="2856497"/>
            <a:chExt cx="9404298" cy="3236799"/>
          </a:xfrm>
        </p:grpSpPr>
        <p:sp>
          <p:nvSpPr>
            <p:cNvPr id="33" name="TextBox 1"/>
            <p:cNvSpPr txBox="1"/>
            <p:nvPr/>
          </p:nvSpPr>
          <p:spPr>
            <a:xfrm>
              <a:off x="551800" y="2856497"/>
              <a:ext cx="2147992" cy="24454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FF0000"/>
                  </a:solidFill>
                </a:rPr>
                <a:t>Asse 1 – Ricerca e Innovazione</a:t>
              </a:r>
            </a:p>
          </p:txBody>
        </p:sp>
        <p:pic>
          <p:nvPicPr>
            <p:cNvPr id="31" name="Immagine 201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-8832" b="50000"/>
            <a:stretch/>
          </p:blipFill>
          <p:spPr>
            <a:xfrm>
              <a:off x="179512" y="2856497"/>
              <a:ext cx="360000" cy="288000"/>
            </a:xfrm>
            <a:prstGeom prst="rect">
              <a:avLst/>
            </a:prstGeom>
          </p:spPr>
        </p:pic>
        <p:sp>
          <p:nvSpPr>
            <p:cNvPr id="38" name="TextBox 1"/>
            <p:cNvSpPr txBox="1"/>
            <p:nvPr/>
          </p:nvSpPr>
          <p:spPr>
            <a:xfrm>
              <a:off x="551800" y="3353735"/>
              <a:ext cx="2147992" cy="5645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6CD464"/>
                  </a:solidFill>
                </a:rPr>
                <a:t>Asse 4 – Efficienza energetica e Mobilità sostenibile</a:t>
              </a:r>
            </a:p>
          </p:txBody>
        </p:sp>
        <p:pic>
          <p:nvPicPr>
            <p:cNvPr id="34" name="Immagine 204"/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179512" y="3353735"/>
              <a:ext cx="360000" cy="360000"/>
            </a:xfrm>
            <a:prstGeom prst="rect">
              <a:avLst/>
            </a:prstGeom>
          </p:spPr>
        </p:pic>
        <p:pic>
          <p:nvPicPr>
            <p:cNvPr id="35" name="Immagine 205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208"/>
            <a:stretch/>
          </p:blipFill>
          <p:spPr>
            <a:xfrm>
              <a:off x="179512" y="3952015"/>
              <a:ext cx="360000" cy="360000"/>
            </a:xfrm>
            <a:prstGeom prst="rect">
              <a:avLst/>
            </a:prstGeom>
          </p:spPr>
        </p:pic>
        <p:sp>
          <p:nvSpPr>
            <p:cNvPr id="39" name="TextBox 1"/>
            <p:cNvSpPr txBox="1"/>
            <p:nvPr/>
          </p:nvSpPr>
          <p:spPr>
            <a:xfrm>
              <a:off x="551800" y="3952015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B1600F"/>
                  </a:solidFill>
                </a:rPr>
                <a:t>Asse 5 – Prevenzione dei rischi</a:t>
              </a:r>
            </a:p>
          </p:txBody>
        </p:sp>
        <p:sp>
          <p:nvSpPr>
            <p:cNvPr id="41" name="TextBox 1"/>
            <p:cNvSpPr txBox="1"/>
            <p:nvPr/>
          </p:nvSpPr>
          <p:spPr>
            <a:xfrm>
              <a:off x="551800" y="4514194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4">
                      <a:lumMod val="75000"/>
                    </a:schemeClr>
                  </a:solidFill>
                </a:rPr>
                <a:t>Asse 9 – Inclusione Sociale</a:t>
              </a:r>
            </a:p>
          </p:txBody>
        </p:sp>
        <p:pic>
          <p:nvPicPr>
            <p:cNvPr id="40" name="Immagine 65"/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179512" y="4514194"/>
              <a:ext cx="360000" cy="360000"/>
            </a:xfrm>
            <a:prstGeom prst="rect">
              <a:avLst/>
            </a:prstGeom>
          </p:spPr>
        </p:pic>
        <p:sp>
          <p:nvSpPr>
            <p:cNvPr id="45" name="TextBox 1"/>
            <p:cNvSpPr txBox="1"/>
            <p:nvPr/>
          </p:nvSpPr>
          <p:spPr>
            <a:xfrm>
              <a:off x="551800" y="5062831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1">
                      <a:lumMod val="75000"/>
                    </a:schemeClr>
                  </a:solidFill>
                </a:rPr>
                <a:t>Asse 11 – Istruzione e formazione</a:t>
              </a:r>
            </a:p>
          </p:txBody>
        </p:sp>
        <p:pic>
          <p:nvPicPr>
            <p:cNvPr id="42" name="Immagine 7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179512" y="5062831"/>
              <a:ext cx="360000" cy="334451"/>
            </a:xfrm>
            <a:prstGeom prst="rect">
              <a:avLst/>
            </a:prstGeom>
          </p:spPr>
        </p:pic>
        <p:pic>
          <p:nvPicPr>
            <p:cNvPr id="44" name="Immagine 7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179512" y="5660338"/>
              <a:ext cx="360000" cy="334451"/>
            </a:xfrm>
            <a:prstGeom prst="rect">
              <a:avLst/>
            </a:prstGeom>
          </p:spPr>
        </p:pic>
        <p:sp>
          <p:nvSpPr>
            <p:cNvPr id="46" name="TextBox 1"/>
            <p:cNvSpPr txBox="1"/>
            <p:nvPr/>
          </p:nvSpPr>
          <p:spPr>
            <a:xfrm>
              <a:off x="551800" y="5660338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1">
                      <a:lumMod val="75000"/>
                    </a:schemeClr>
                  </a:solidFill>
                </a:rPr>
                <a:t>Asse 12 – Istruzione e formazione</a:t>
              </a:r>
            </a:p>
          </p:txBody>
        </p:sp>
        <p:sp>
          <p:nvSpPr>
            <p:cNvPr id="59" name="TextBox 1"/>
            <p:cNvSpPr txBox="1"/>
            <p:nvPr/>
          </p:nvSpPr>
          <p:spPr>
            <a:xfrm>
              <a:off x="2856056" y="2856497"/>
              <a:ext cx="2147992" cy="5645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6CD464"/>
                  </a:solidFill>
                </a:rPr>
                <a:t>Asse 4 – Efficienza energetica e Mobilità sostenibile</a:t>
              </a:r>
            </a:p>
          </p:txBody>
        </p:sp>
        <p:pic>
          <p:nvPicPr>
            <p:cNvPr id="60" name="Immagine 204"/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2477834" y="2856497"/>
              <a:ext cx="360000" cy="360000"/>
            </a:xfrm>
            <a:prstGeom prst="rect">
              <a:avLst/>
            </a:prstGeom>
          </p:spPr>
        </p:pic>
        <p:pic>
          <p:nvPicPr>
            <p:cNvPr id="61" name="Immagine 62"/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2477834" y="3353735"/>
              <a:ext cx="360000" cy="360000"/>
            </a:xfrm>
            <a:prstGeom prst="rect">
              <a:avLst/>
            </a:prstGeom>
          </p:spPr>
        </p:pic>
        <p:sp>
          <p:nvSpPr>
            <p:cNvPr id="62" name="TextBox 1"/>
            <p:cNvSpPr txBox="1"/>
            <p:nvPr/>
          </p:nvSpPr>
          <p:spPr>
            <a:xfrm>
              <a:off x="2856056" y="3353735"/>
              <a:ext cx="1786119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4">
                      <a:lumMod val="75000"/>
                    </a:schemeClr>
                  </a:solidFill>
                </a:rPr>
                <a:t>Asse 6 – Tutela patrimonio ambientale e culturale </a:t>
              </a:r>
            </a:p>
          </p:txBody>
        </p:sp>
        <p:pic>
          <p:nvPicPr>
            <p:cNvPr id="63" name="Immagine 63"/>
            <p:cNvPicPr/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2477834" y="3952015"/>
              <a:ext cx="360000" cy="360000"/>
            </a:xfrm>
            <a:prstGeom prst="rect">
              <a:avLst/>
            </a:prstGeom>
          </p:spPr>
        </p:pic>
        <p:sp>
          <p:nvSpPr>
            <p:cNvPr id="64" name="TextBox 1"/>
            <p:cNvSpPr txBox="1"/>
            <p:nvPr/>
          </p:nvSpPr>
          <p:spPr>
            <a:xfrm>
              <a:off x="2856056" y="3952015"/>
              <a:ext cx="1786119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Asse 7 – Sviluppo Reti di Mobilità Sostenibile </a:t>
              </a:r>
            </a:p>
          </p:txBody>
        </p:sp>
        <p:pic>
          <p:nvPicPr>
            <p:cNvPr id="65" name="Immagine 205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208"/>
            <a:stretch/>
          </p:blipFill>
          <p:spPr>
            <a:xfrm>
              <a:off x="2477834" y="4514194"/>
              <a:ext cx="360000" cy="360000"/>
            </a:xfrm>
            <a:prstGeom prst="rect">
              <a:avLst/>
            </a:prstGeom>
          </p:spPr>
        </p:pic>
        <p:sp>
          <p:nvSpPr>
            <p:cNvPr id="66" name="TextBox 1"/>
            <p:cNvSpPr txBox="1"/>
            <p:nvPr/>
          </p:nvSpPr>
          <p:spPr>
            <a:xfrm>
              <a:off x="2856056" y="4514194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B1600F"/>
                  </a:solidFill>
                </a:rPr>
                <a:t>Asse 5 – Prevenzione dei rischi</a:t>
              </a:r>
            </a:p>
          </p:txBody>
        </p:sp>
        <p:sp>
          <p:nvSpPr>
            <p:cNvPr id="67" name="TextBox 1"/>
            <p:cNvSpPr txBox="1"/>
            <p:nvPr/>
          </p:nvSpPr>
          <p:spPr>
            <a:xfrm>
              <a:off x="2862502" y="5062831"/>
              <a:ext cx="2147992" cy="24454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FF0000"/>
                  </a:solidFill>
                </a:rPr>
                <a:t>Asse 1 – Ricerca e Innovazione</a:t>
              </a:r>
            </a:p>
          </p:txBody>
        </p:sp>
        <p:pic>
          <p:nvPicPr>
            <p:cNvPr id="68" name="Immagine 201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-8832" b="50000"/>
            <a:stretch/>
          </p:blipFill>
          <p:spPr>
            <a:xfrm>
              <a:off x="2490214" y="5062831"/>
              <a:ext cx="360000" cy="288000"/>
            </a:xfrm>
            <a:prstGeom prst="rect">
              <a:avLst/>
            </a:prstGeom>
          </p:spPr>
        </p:pic>
        <p:pic>
          <p:nvPicPr>
            <p:cNvPr id="69" name="Immagine 202"/>
            <p:cNvPicPr/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9885" b="50000"/>
            <a:stretch/>
          </p:blipFill>
          <p:spPr>
            <a:xfrm>
              <a:off x="2477834" y="5660338"/>
              <a:ext cx="384668" cy="360000"/>
            </a:xfrm>
            <a:prstGeom prst="rect">
              <a:avLst/>
            </a:prstGeom>
          </p:spPr>
        </p:pic>
        <p:sp>
          <p:nvSpPr>
            <p:cNvPr id="70" name="TextBox 1"/>
            <p:cNvSpPr txBox="1"/>
            <p:nvPr/>
          </p:nvSpPr>
          <p:spPr>
            <a:xfrm>
              <a:off x="2862502" y="5660338"/>
              <a:ext cx="2147992" cy="24454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1AB4B8"/>
                  </a:solidFill>
                </a:rPr>
                <a:t>Asse 2 – Sviluppo dell’Agenda digitale</a:t>
              </a:r>
            </a:p>
          </p:txBody>
        </p:sp>
        <p:sp>
          <p:nvSpPr>
            <p:cNvPr id="71" name="TextBox 1"/>
            <p:cNvSpPr txBox="1"/>
            <p:nvPr/>
          </p:nvSpPr>
          <p:spPr>
            <a:xfrm>
              <a:off x="5056413" y="3353735"/>
              <a:ext cx="2147992" cy="5645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6CD464"/>
                  </a:solidFill>
                </a:rPr>
                <a:t>Asse 4 – Efficienza energetica e Mobilità sostenibile</a:t>
              </a:r>
            </a:p>
          </p:txBody>
        </p:sp>
        <p:pic>
          <p:nvPicPr>
            <p:cNvPr id="72" name="Immagine 204"/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4662874" y="3353735"/>
              <a:ext cx="360000" cy="360000"/>
            </a:xfrm>
            <a:prstGeom prst="rect">
              <a:avLst/>
            </a:prstGeom>
          </p:spPr>
        </p:pic>
        <p:pic>
          <p:nvPicPr>
            <p:cNvPr id="73" name="Immagine 205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208"/>
            <a:stretch/>
          </p:blipFill>
          <p:spPr>
            <a:xfrm>
              <a:off x="4662874" y="3952015"/>
              <a:ext cx="360000" cy="360000"/>
            </a:xfrm>
            <a:prstGeom prst="rect">
              <a:avLst/>
            </a:prstGeom>
          </p:spPr>
        </p:pic>
        <p:sp>
          <p:nvSpPr>
            <p:cNvPr id="74" name="TextBox 1"/>
            <p:cNvSpPr txBox="1"/>
            <p:nvPr/>
          </p:nvSpPr>
          <p:spPr>
            <a:xfrm>
              <a:off x="5056413" y="3952015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B1600F"/>
                  </a:solidFill>
                </a:rPr>
                <a:t>Asse 5 – Prevenzione dei rischi</a:t>
              </a:r>
            </a:p>
          </p:txBody>
        </p:sp>
        <p:pic>
          <p:nvPicPr>
            <p:cNvPr id="75" name="Immagine 63"/>
            <p:cNvPicPr/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4662874" y="4514194"/>
              <a:ext cx="360000" cy="360000"/>
            </a:xfrm>
            <a:prstGeom prst="rect">
              <a:avLst/>
            </a:prstGeom>
          </p:spPr>
        </p:pic>
        <p:sp>
          <p:nvSpPr>
            <p:cNvPr id="76" name="TextBox 1"/>
            <p:cNvSpPr txBox="1"/>
            <p:nvPr/>
          </p:nvSpPr>
          <p:spPr>
            <a:xfrm>
              <a:off x="5056413" y="4514194"/>
              <a:ext cx="1786119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Asse 7 – Sviluppo Reti di Mobilità Sostenibile </a:t>
              </a:r>
            </a:p>
          </p:txBody>
        </p:sp>
        <p:sp>
          <p:nvSpPr>
            <p:cNvPr id="77" name="TextBox 1"/>
            <p:cNvSpPr txBox="1"/>
            <p:nvPr/>
          </p:nvSpPr>
          <p:spPr>
            <a:xfrm>
              <a:off x="5056413" y="5062831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4">
                      <a:lumMod val="75000"/>
                    </a:schemeClr>
                  </a:solidFill>
                </a:rPr>
                <a:t>Asse 9 – Inclusione Sociale</a:t>
              </a:r>
            </a:p>
          </p:txBody>
        </p:sp>
        <p:pic>
          <p:nvPicPr>
            <p:cNvPr id="78" name="Immagine 65"/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4662874" y="5062831"/>
              <a:ext cx="360000" cy="360000"/>
            </a:xfrm>
            <a:prstGeom prst="rect">
              <a:avLst/>
            </a:prstGeom>
          </p:spPr>
        </p:pic>
        <p:pic>
          <p:nvPicPr>
            <p:cNvPr id="81" name="Immagine 73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4684125" y="5660338"/>
              <a:ext cx="360000" cy="334451"/>
            </a:xfrm>
            <a:prstGeom prst="rect">
              <a:avLst/>
            </a:prstGeom>
          </p:spPr>
        </p:pic>
        <p:sp>
          <p:nvSpPr>
            <p:cNvPr id="82" name="TextBox 1"/>
            <p:cNvSpPr txBox="1"/>
            <p:nvPr/>
          </p:nvSpPr>
          <p:spPr>
            <a:xfrm>
              <a:off x="5056413" y="5660338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1">
                      <a:lumMod val="75000"/>
                    </a:schemeClr>
                  </a:solidFill>
                </a:rPr>
                <a:t>Asse 12 – Istruzione e formazione</a:t>
              </a:r>
            </a:p>
          </p:txBody>
        </p:sp>
        <p:pic>
          <p:nvPicPr>
            <p:cNvPr id="83" name="Immagine 203"/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4678220" y="2856497"/>
              <a:ext cx="360000" cy="360000"/>
            </a:xfrm>
            <a:prstGeom prst="rect">
              <a:avLst/>
            </a:prstGeom>
          </p:spPr>
        </p:pic>
        <p:sp>
          <p:nvSpPr>
            <p:cNvPr id="84" name="TextBox 1"/>
            <p:cNvSpPr txBox="1"/>
            <p:nvPr/>
          </p:nvSpPr>
          <p:spPr>
            <a:xfrm>
              <a:off x="5027337" y="2856497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FFC000"/>
                  </a:solidFill>
                </a:rPr>
                <a:t>Asse 3 – Competitività dei sistemi produttivi</a:t>
              </a:r>
            </a:p>
          </p:txBody>
        </p:sp>
        <p:pic>
          <p:nvPicPr>
            <p:cNvPr id="87" name="Immagine 205"/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7208"/>
            <a:stretch/>
          </p:blipFill>
          <p:spPr>
            <a:xfrm>
              <a:off x="7063530" y="2856497"/>
              <a:ext cx="360000" cy="360000"/>
            </a:xfrm>
            <a:prstGeom prst="rect">
              <a:avLst/>
            </a:prstGeom>
          </p:spPr>
        </p:pic>
        <p:sp>
          <p:nvSpPr>
            <p:cNvPr id="88" name="TextBox 1"/>
            <p:cNvSpPr txBox="1"/>
            <p:nvPr/>
          </p:nvSpPr>
          <p:spPr>
            <a:xfrm>
              <a:off x="7435818" y="2856497"/>
              <a:ext cx="1844270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B1600F"/>
                  </a:solidFill>
                </a:rPr>
                <a:t>Asse 5 – Prevenzione dei rischi</a:t>
              </a:r>
            </a:p>
          </p:txBody>
        </p:sp>
        <p:sp>
          <p:nvSpPr>
            <p:cNvPr id="89" name="TextBox 1"/>
            <p:cNvSpPr txBox="1"/>
            <p:nvPr/>
          </p:nvSpPr>
          <p:spPr>
            <a:xfrm>
              <a:off x="7435818" y="3353735"/>
              <a:ext cx="1681506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4">
                      <a:lumMod val="75000"/>
                    </a:schemeClr>
                  </a:solidFill>
                </a:rPr>
                <a:t>Asse 9 – Inclusione Sociale</a:t>
              </a:r>
            </a:p>
          </p:txBody>
        </p:sp>
        <p:pic>
          <p:nvPicPr>
            <p:cNvPr id="90" name="Immagine 65"/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7063530" y="3353735"/>
              <a:ext cx="360000" cy="360000"/>
            </a:xfrm>
            <a:prstGeom prst="rect">
              <a:avLst/>
            </a:prstGeom>
          </p:spPr>
        </p:pic>
        <p:sp>
          <p:nvSpPr>
            <p:cNvPr id="93" name="TextBox 1"/>
            <p:cNvSpPr txBox="1"/>
            <p:nvPr/>
          </p:nvSpPr>
          <p:spPr>
            <a:xfrm>
              <a:off x="7435818" y="3952015"/>
              <a:ext cx="2147992" cy="564546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6CD464"/>
                  </a:solidFill>
                </a:rPr>
                <a:t>Asse 4 – Efficienza energetica e Mobilità sostenibile</a:t>
              </a:r>
            </a:p>
          </p:txBody>
        </p:sp>
        <p:pic>
          <p:nvPicPr>
            <p:cNvPr id="94" name="Immagine 204"/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7063530" y="3952015"/>
              <a:ext cx="360000" cy="360000"/>
            </a:xfrm>
            <a:prstGeom prst="rect">
              <a:avLst/>
            </a:prstGeom>
          </p:spPr>
        </p:pic>
        <p:pic>
          <p:nvPicPr>
            <p:cNvPr id="95" name="Immagine 62"/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7063530" y="4514194"/>
              <a:ext cx="360000" cy="360000"/>
            </a:xfrm>
            <a:prstGeom prst="rect">
              <a:avLst/>
            </a:prstGeom>
          </p:spPr>
        </p:pic>
        <p:sp>
          <p:nvSpPr>
            <p:cNvPr id="96" name="TextBox 1"/>
            <p:cNvSpPr txBox="1"/>
            <p:nvPr/>
          </p:nvSpPr>
          <p:spPr>
            <a:xfrm>
              <a:off x="7435818" y="4514194"/>
              <a:ext cx="1786119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4">
                      <a:lumMod val="75000"/>
                    </a:schemeClr>
                  </a:solidFill>
                </a:rPr>
                <a:t>Asse 6 – Tutela patrimonio ambientale e culturale </a:t>
              </a:r>
            </a:p>
          </p:txBody>
        </p:sp>
        <p:sp>
          <p:nvSpPr>
            <p:cNvPr id="97" name="TextBox 1"/>
            <p:cNvSpPr txBox="1"/>
            <p:nvPr/>
          </p:nvSpPr>
          <p:spPr>
            <a:xfrm>
              <a:off x="7435818" y="5160785"/>
              <a:ext cx="2147992" cy="24454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rgbClr val="FF0000"/>
                  </a:solidFill>
                </a:rPr>
                <a:t>Asse 1 – Ricerca e Innovazione</a:t>
              </a:r>
            </a:p>
          </p:txBody>
        </p:sp>
        <p:pic>
          <p:nvPicPr>
            <p:cNvPr id="98" name="Immagine 201"/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-8832" b="50000"/>
            <a:stretch/>
          </p:blipFill>
          <p:spPr>
            <a:xfrm>
              <a:off x="7063530" y="5160785"/>
              <a:ext cx="360000" cy="288000"/>
            </a:xfrm>
            <a:prstGeom prst="rect">
              <a:avLst/>
            </a:prstGeom>
          </p:spPr>
        </p:pic>
        <p:pic>
          <p:nvPicPr>
            <p:cNvPr id="99" name="Immagine 63"/>
            <p:cNvPicPr/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0000"/>
            <a:stretch/>
          </p:blipFill>
          <p:spPr>
            <a:xfrm>
              <a:off x="7063530" y="5660338"/>
              <a:ext cx="360000" cy="360000"/>
            </a:xfrm>
            <a:prstGeom prst="rect">
              <a:avLst/>
            </a:prstGeom>
          </p:spPr>
        </p:pic>
        <p:sp>
          <p:nvSpPr>
            <p:cNvPr id="100" name="TextBox 1"/>
            <p:cNvSpPr txBox="1"/>
            <p:nvPr/>
          </p:nvSpPr>
          <p:spPr>
            <a:xfrm>
              <a:off x="7435818" y="5660338"/>
              <a:ext cx="1786119" cy="43295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it-IT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Asse 7 – Sviluppo Reti di Mobilità Sostenibile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255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52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chemeClr val="bg1"/>
                </a:solidFill>
              </a:rPr>
              <a:t>Livello di attivazione delle risorse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144638"/>
              </p:ext>
            </p:extLst>
          </p:nvPr>
        </p:nvGraphicFramePr>
        <p:xfrm>
          <a:off x="683568" y="1268760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241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0" y="3233936"/>
            <a:ext cx="2510560" cy="617984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>
            <a:off x="-324544" y="1346684"/>
            <a:ext cx="3816424" cy="4392488"/>
          </a:xfrm>
          <a:prstGeom prst="arc">
            <a:avLst>
              <a:gd name="adj1" fmla="val 16218005"/>
              <a:gd name="adj2" fmla="val 5531778"/>
            </a:avLst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lowchart: Connector 14"/>
          <p:cNvSpPr/>
          <p:nvPr/>
        </p:nvSpPr>
        <p:spPr>
          <a:xfrm>
            <a:off x="3131840" y="2662712"/>
            <a:ext cx="576000" cy="576000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1478946" y="1268760"/>
            <a:ext cx="126000" cy="124173"/>
          </a:xfrm>
          <a:prstGeom prst="flowChartConnector">
            <a:avLst/>
          </a:prstGeom>
          <a:solidFill>
            <a:schemeClr val="accent6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lowchart: Connector 22"/>
          <p:cNvSpPr/>
          <p:nvPr/>
        </p:nvSpPr>
        <p:spPr>
          <a:xfrm>
            <a:off x="1475656" y="5661248"/>
            <a:ext cx="126000" cy="124173"/>
          </a:xfrm>
          <a:prstGeom prst="flowChartConnector">
            <a:avLst/>
          </a:prstGeom>
          <a:solidFill>
            <a:schemeClr val="accent6"/>
          </a:solidFill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334" y="2761968"/>
            <a:ext cx="362175" cy="362175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0" y="3352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algn="just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>
                <a:solidFill>
                  <a:schemeClr val="bg1"/>
                </a:solidFill>
              </a:rPr>
              <a:t>Domande di pagamento, previsioni di spesa e target 2018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2483768" y="1484784"/>
            <a:ext cx="576000" cy="576000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00CC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4887" y="1594212"/>
            <a:ext cx="370196" cy="370196"/>
          </a:xfrm>
          <a:prstGeom prst="rect">
            <a:avLst/>
          </a:prstGeom>
        </p:spPr>
      </p:pic>
      <p:sp>
        <p:nvSpPr>
          <p:cNvPr id="34" name="Flowchart: Connector 33"/>
          <p:cNvSpPr/>
          <p:nvPr/>
        </p:nvSpPr>
        <p:spPr>
          <a:xfrm>
            <a:off x="3131840" y="3861112"/>
            <a:ext cx="576000" cy="576000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00CC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2959" y="3970540"/>
            <a:ext cx="370196" cy="370196"/>
          </a:xfrm>
          <a:prstGeom prst="rect">
            <a:avLst/>
          </a:prstGeom>
        </p:spPr>
      </p:pic>
      <p:sp>
        <p:nvSpPr>
          <p:cNvPr id="39" name="Flowchart: Connector 38"/>
          <p:cNvSpPr/>
          <p:nvPr/>
        </p:nvSpPr>
        <p:spPr>
          <a:xfrm>
            <a:off x="2483768" y="5013240"/>
            <a:ext cx="576000" cy="576000"/>
          </a:xfrm>
          <a:prstGeom prst="flowChartConnector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ctangle 51"/>
          <p:cNvSpPr/>
          <p:nvPr/>
        </p:nvSpPr>
        <p:spPr>
          <a:xfrm>
            <a:off x="3045313" y="1565227"/>
            <a:ext cx="1281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B050"/>
                </a:solidFill>
              </a:rPr>
              <a:t>173 M€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355912" y="1628736"/>
            <a:ext cx="22314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1050" dirty="0">
                <a:solidFill>
                  <a:srgbClr val="00B050"/>
                </a:solidFill>
              </a:rPr>
              <a:t>Obiettivo di spesa nazionale</a:t>
            </a:r>
          </a:p>
          <a:p>
            <a:pPr lvl="0" algn="ctr">
              <a:defRPr/>
            </a:pPr>
            <a:r>
              <a:rPr lang="it-IT" sz="1050" dirty="0">
                <a:solidFill>
                  <a:srgbClr val="00B050"/>
                </a:solidFill>
              </a:rPr>
              <a:t>31 Luglio 2018</a:t>
            </a:r>
            <a:endParaRPr lang="it-IT" sz="105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22864" y="2724033"/>
            <a:ext cx="1281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2000" b="1" dirty="0">
                <a:solidFill>
                  <a:srgbClr val="FF0000"/>
                </a:solidFill>
              </a:rPr>
              <a:t>201 M€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174921" y="2635895"/>
            <a:ext cx="223143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1050" dirty="0">
                <a:solidFill>
                  <a:srgbClr val="FF0000"/>
                </a:solidFill>
              </a:rPr>
              <a:t>Totale spesa cumulata periodi contabili</a:t>
            </a:r>
          </a:p>
          <a:p>
            <a:pPr lvl="0" algn="ctr">
              <a:defRPr/>
            </a:pPr>
            <a:r>
              <a:rPr lang="it-IT" sz="1050" dirty="0">
                <a:solidFill>
                  <a:srgbClr val="FF0000"/>
                </a:solidFill>
              </a:rPr>
              <a:t>2016/2017 e 2017/2018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851920" y="3951580"/>
            <a:ext cx="1281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B050"/>
                </a:solidFill>
              </a:rPr>
              <a:t>363 M€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48625" y="3964994"/>
            <a:ext cx="22314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1050" dirty="0">
                <a:solidFill>
                  <a:srgbClr val="00B050"/>
                </a:solidFill>
              </a:rPr>
              <a:t>Target n+3</a:t>
            </a:r>
          </a:p>
          <a:p>
            <a:pPr lvl="0" algn="ctr">
              <a:defRPr/>
            </a:pPr>
            <a:r>
              <a:rPr lang="it-IT" sz="1050" dirty="0">
                <a:solidFill>
                  <a:srgbClr val="00B050"/>
                </a:solidFill>
              </a:rPr>
              <a:t>31 dicembre 2018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75792" y="5137786"/>
            <a:ext cx="12816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FF0000"/>
                </a:solidFill>
              </a:rPr>
              <a:t>443 M€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321269" y="5013176"/>
            <a:ext cx="1533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FESR 390 M€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21268" y="5271446"/>
            <a:ext cx="1533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FSE 53 M€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69449" y="5118964"/>
            <a:ext cx="22314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it-IT" sz="1050" dirty="0">
                <a:solidFill>
                  <a:srgbClr val="FF0000"/>
                </a:solidFill>
              </a:rPr>
              <a:t>Previsione di spesa</a:t>
            </a:r>
          </a:p>
          <a:p>
            <a:pPr lvl="0" algn="ctr">
              <a:defRPr/>
            </a:pPr>
            <a:r>
              <a:rPr lang="it-IT" sz="1050" dirty="0">
                <a:solidFill>
                  <a:srgbClr val="FF0000"/>
                </a:solidFill>
              </a:rPr>
              <a:t>31 dicembre 2018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8623" y="5114542"/>
            <a:ext cx="365956" cy="365956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7431279" y="2646929"/>
            <a:ext cx="1533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FESR 191 M€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431278" y="2905199"/>
            <a:ext cx="15332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rgbClr val="FF0000"/>
                </a:solidFill>
              </a:rPr>
              <a:t>FSE 10 M€</a:t>
            </a:r>
          </a:p>
        </p:txBody>
      </p:sp>
    </p:spTree>
    <p:extLst>
      <p:ext uri="{BB962C8B-B14F-4D97-AF65-F5344CB8AC3E}">
        <p14:creationId xmlns:p14="http://schemas.microsoft.com/office/powerpoint/2010/main" val="238920642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43294</TotalTime>
  <Words>353</Words>
  <Application>Microsoft Macintosh PowerPoint</Application>
  <PresentationFormat>Presentazione su schermo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Proxima Nova Rg</vt:lpstr>
      <vt:lpstr>Verdana</vt:lpstr>
      <vt:lpstr>Slide per CdS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Microsoft Office User</cp:lastModifiedBy>
  <cp:revision>828</cp:revision>
  <dcterms:created xsi:type="dcterms:W3CDTF">2016-01-29T10:58:29Z</dcterms:created>
  <dcterms:modified xsi:type="dcterms:W3CDTF">2018-07-10T06:56:03Z</dcterms:modified>
</cp:coreProperties>
</file>